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7315200" cy="96012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2" y="2946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8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9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8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1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6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8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9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1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FD65-9D47-464C-BE61-AF013D0D7A04}" type="datetimeFigureOut">
              <a:rPr lang="en-US" smtClean="0"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A0A3-E6BD-4750-A2A6-2B2B03D1F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6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29093" y="6493684"/>
            <a:ext cx="2724607" cy="2839452"/>
          </a:xfrm>
          <a:prstGeom prst="rect">
            <a:avLst/>
          </a:prstGeom>
        </p:spPr>
        <p:txBody>
          <a:bodyPr vert="horz" lIns="96661" tIns="48331" rIns="96661" bIns="4833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/>
          </a:p>
          <a:p>
            <a:pPr algn="l"/>
            <a:r>
              <a:rPr lang="en-US" sz="1400" dirty="0" smtClean="0">
                <a:latin typeface="+mn-lt"/>
                <a:ea typeface="+mn-ea"/>
                <a:cs typeface="+mn-cs"/>
              </a:rPr>
              <a:t>Leadership </a:t>
            </a:r>
            <a:r>
              <a:rPr lang="en-US" sz="1400" dirty="0">
                <a:latin typeface="+mn-lt"/>
                <a:ea typeface="+mn-ea"/>
                <a:cs typeface="+mn-cs"/>
              </a:rPr>
              <a:t>and Self-Awareness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Choosing Conflict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Presenting with Impact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Management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Appreciating Every Employee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Flexing Your Management Style</a:t>
            </a:r>
          </a:p>
          <a:p>
            <a:pPr algn="l"/>
            <a:r>
              <a:rPr lang="en-US" sz="1400" dirty="0" smtClean="0">
                <a:latin typeface="+mn-lt"/>
                <a:ea typeface="+mn-ea"/>
                <a:cs typeface="+mn-cs"/>
              </a:rPr>
              <a:t>Discipline: Know When and How</a:t>
            </a:r>
          </a:p>
          <a:p>
            <a:pPr algn="l"/>
            <a:r>
              <a:rPr lang="en-US" sz="1400" dirty="0" smtClean="0">
                <a:latin typeface="+mn-lt"/>
                <a:ea typeface="+mn-ea"/>
                <a:cs typeface="+mn-cs"/>
              </a:rPr>
              <a:t>The </a:t>
            </a:r>
            <a:r>
              <a:rPr lang="en-US" sz="1400" dirty="0">
                <a:latin typeface="+mn-lt"/>
                <a:ea typeface="+mn-ea"/>
                <a:cs typeface="+mn-cs"/>
              </a:rPr>
              <a:t>Life Cycle of a </a:t>
            </a:r>
            <a:r>
              <a:rPr lang="en-US" sz="1400" dirty="0" smtClean="0">
                <a:latin typeface="+mn-lt"/>
                <a:ea typeface="+mn-ea"/>
                <a:cs typeface="+mn-cs"/>
              </a:rPr>
              <a:t>Team</a:t>
            </a:r>
            <a:endParaRPr lang="en-US" sz="1400" dirty="0">
              <a:latin typeface="+mn-lt"/>
              <a:ea typeface="+mn-ea"/>
              <a:cs typeface="+mn-cs"/>
            </a:endParaRPr>
          </a:p>
          <a:p>
            <a:pPr algn="l"/>
            <a:r>
              <a:rPr lang="en-US" sz="1400" dirty="0" smtClean="0">
                <a:latin typeface="+mn-lt"/>
                <a:ea typeface="+mn-ea"/>
                <a:cs typeface="+mn-cs"/>
              </a:rPr>
              <a:t>People and Change</a:t>
            </a:r>
          </a:p>
          <a:p>
            <a:pPr algn="l"/>
            <a:r>
              <a:rPr lang="en-US" sz="1400" dirty="0" smtClean="0">
                <a:latin typeface="+mn-lt"/>
                <a:ea typeface="+mn-ea"/>
                <a:cs typeface="+mn-cs"/>
              </a:rPr>
              <a:t>Getting the Best from People</a:t>
            </a:r>
            <a:endParaRPr lang="en-US" sz="1200" dirty="0" smtClean="0"/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Teamwork</a:t>
            </a:r>
          </a:p>
          <a:p>
            <a:pPr algn="l"/>
            <a:r>
              <a:rPr lang="en-US" sz="1400" dirty="0">
                <a:latin typeface="+mn-lt"/>
                <a:ea typeface="+mn-ea"/>
                <a:cs typeface="+mn-cs"/>
              </a:rPr>
              <a:t>Building Trust</a:t>
            </a:r>
          </a:p>
          <a:p>
            <a:pPr algn="l"/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477521" y="3761705"/>
            <a:ext cx="2207460" cy="2221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/>
          </a:lstStyle>
          <a:p>
            <a:endParaRPr lang="en-US" dirty="0"/>
          </a:p>
          <a:p>
            <a:endParaRPr lang="en-US" sz="1600" dirty="0"/>
          </a:p>
          <a:p>
            <a:r>
              <a:rPr lang="en-US" sz="1600" i="1" dirty="0" smtClean="0">
                <a:solidFill>
                  <a:schemeClr val="tx1"/>
                </a:solidFill>
              </a:rPr>
              <a:t>Enlighten</a:t>
            </a:r>
            <a:r>
              <a:rPr lang="en-US" sz="1600" i="1" baseline="30000" dirty="0" smtClean="0">
                <a:solidFill>
                  <a:schemeClr val="tx1"/>
                </a:solidFill>
              </a:rPr>
              <a:t>©</a:t>
            </a:r>
            <a:endParaRPr lang="en-US" sz="1600" i="1" baseline="300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Engagement Surveys</a:t>
            </a:r>
          </a:p>
          <a:p>
            <a:r>
              <a:rPr lang="en-US" sz="1600" dirty="0">
                <a:solidFill>
                  <a:schemeClr val="tx1"/>
                </a:solidFill>
              </a:rPr>
              <a:t> The FutureGame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Gallup </a:t>
            </a:r>
            <a:r>
              <a:rPr lang="en-US" sz="1600" dirty="0" smtClean="0">
                <a:solidFill>
                  <a:schemeClr val="tx1"/>
                </a:solidFill>
              </a:rPr>
              <a:t>Strengths®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DiSC®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2763" y="2516384"/>
            <a:ext cx="243840" cy="231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03" y="2284524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5083" y="4098899"/>
            <a:ext cx="243840" cy="231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3663" y="3154005"/>
            <a:ext cx="243840" cy="2318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4443" y="2835195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7003" y="3009092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99168" y="3516288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2816" y="4574156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12123" y="5443637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4043" y="5849393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56870" y="6185753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10800000">
            <a:off x="522272" y="4808048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10800000">
            <a:off x="557937" y="3704677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6200000">
            <a:off x="441063" y="2182991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16200000">
            <a:off x="937173" y="2234115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 rot="16200000">
            <a:off x="774613" y="2060220"/>
            <a:ext cx="260844" cy="2167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66310" y="6638168"/>
            <a:ext cx="243840" cy="231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37990" y="6956980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5842" y="6348341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51696" y="5732866"/>
            <a:ext cx="243840" cy="231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57777" y="6956979"/>
            <a:ext cx="243840" cy="2318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61754" y="7747071"/>
            <a:ext cx="260844" cy="216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6200000">
            <a:off x="506030" y="7674615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6200000">
            <a:off x="885336" y="6892083"/>
            <a:ext cx="260844" cy="216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 rot="5400000">
            <a:off x="724674" y="7364974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0800000">
            <a:off x="127762" y="5533646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16200000">
            <a:off x="401288" y="8703500"/>
            <a:ext cx="260844" cy="216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 rot="16200000">
            <a:off x="845564" y="8631042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 rot="5400000">
            <a:off x="32764" y="8283250"/>
            <a:ext cx="260844" cy="2167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rot="10800000">
            <a:off x="919964" y="4466949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124443" y="5982875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rot="16200000">
            <a:off x="681169" y="4222385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 flipV="1">
            <a:off x="528079" y="8129556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 flipV="1">
            <a:off x="153156" y="9356294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 rot="16200000">
            <a:off x="885336" y="5122344"/>
            <a:ext cx="260844" cy="216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rot="16200000">
            <a:off x="1010020" y="7940912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991359" y="3527249"/>
            <a:ext cx="260844" cy="2167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 rot="5400000" flipH="1">
            <a:off x="166774" y="8978835"/>
            <a:ext cx="260844" cy="2167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 rot="16200000" flipH="1">
            <a:off x="901647" y="9073135"/>
            <a:ext cx="260844" cy="2167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5903" y="5106382"/>
            <a:ext cx="243840" cy="2107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 rot="10800000">
            <a:off x="950790" y="1458519"/>
            <a:ext cx="243840" cy="2318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 rot="10800000">
            <a:off x="571484" y="1588941"/>
            <a:ext cx="243840" cy="2318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 rot="10800000">
            <a:off x="408924" y="1762837"/>
            <a:ext cx="243840" cy="231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 rot="10800000">
            <a:off x="204931" y="1526688"/>
            <a:ext cx="243840" cy="2318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 rot="16200000">
            <a:off x="672949" y="9264227"/>
            <a:ext cx="260844" cy="2167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1371983" y="1317960"/>
            <a:ext cx="59432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Strengths </a:t>
            </a:r>
            <a:r>
              <a:rPr lang="en-US" sz="1400" dirty="0" smtClean="0"/>
              <a:t>Unlimited, LLC </a:t>
            </a:r>
            <a:r>
              <a:rPr lang="en-US" sz="1400" dirty="0" smtClean="0"/>
              <a:t>walks with organizations that want to grow, but may not have </a:t>
            </a:r>
            <a:r>
              <a:rPr lang="en-US" sz="1400" dirty="0" smtClean="0"/>
              <a:t>internal staff </a:t>
            </a:r>
            <a:r>
              <a:rPr lang="en-US" sz="1400" dirty="0" smtClean="0"/>
              <a:t>to guide </a:t>
            </a:r>
            <a:r>
              <a:rPr lang="en-US" sz="1400" dirty="0" smtClean="0"/>
              <a:t>that development.  </a:t>
            </a:r>
            <a:r>
              <a:rPr lang="en-US" sz="1400" dirty="0" smtClean="0"/>
              <a:t>We </a:t>
            </a:r>
            <a:r>
              <a:rPr lang="en-US" sz="1400" dirty="0" smtClean="0"/>
              <a:t>support your </a:t>
            </a:r>
            <a:r>
              <a:rPr lang="en-US" sz="1400" dirty="0" smtClean="0"/>
              <a:t>initiatives to: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3309881" y="1851908"/>
            <a:ext cx="202387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Develop People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Strengthen Systems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Build Capacity and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/>
              <a:t>Achieve Goals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7" name="Rectangle 136"/>
          <p:cNvSpPr/>
          <p:nvPr/>
        </p:nvSpPr>
        <p:spPr>
          <a:xfrm>
            <a:off x="1371983" y="2766536"/>
            <a:ext cx="59432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Strengths Unlimited believes that your people really are your biggest asset. When organizations act on that assumption and set clear, connected goals....the momentum is powerful.  Here are a few of our competencies.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3384140" y="3513394"/>
            <a:ext cx="3854860" cy="2824362"/>
            <a:chOff x="-202111" y="3141230"/>
            <a:chExt cx="3171837" cy="2824362"/>
          </a:xfrm>
        </p:grpSpPr>
        <p:sp>
          <p:nvSpPr>
            <p:cNvPr id="5" name="Rectangle 4"/>
            <p:cNvSpPr/>
            <p:nvPr/>
          </p:nvSpPr>
          <p:spPr>
            <a:xfrm>
              <a:off x="272524" y="3498107"/>
              <a:ext cx="2697202" cy="2467485"/>
            </a:xfrm>
            <a:prstGeom prst="rect">
              <a:avLst/>
            </a:prstGeom>
          </p:spPr>
          <p:txBody>
            <a:bodyPr wrap="square" lIns="96661" tIns="48331" rIns="96661" bIns="48331">
              <a:spAutoFit/>
            </a:bodyPr>
            <a:lstStyle/>
            <a:p>
              <a:pPr algn="r"/>
              <a:r>
                <a:rPr lang="en-US" sz="1400" dirty="0" smtClean="0"/>
                <a:t>Hiring Talent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 smtClean="0"/>
                <a:t>Onboarding Programs</a:t>
              </a:r>
            </a:p>
            <a:p>
              <a:pPr algn="r"/>
              <a:r>
                <a:rPr lang="en-US" sz="1400" dirty="0" smtClean="0"/>
                <a:t>Leading  </a:t>
              </a:r>
              <a:r>
                <a:rPr lang="en-US" sz="1400" dirty="0" smtClean="0"/>
                <a:t>Change</a:t>
              </a:r>
            </a:p>
            <a:p>
              <a:pPr algn="r"/>
              <a:r>
                <a:rPr lang="en-US" sz="1400" dirty="0" smtClean="0"/>
                <a:t>Executive Coaching</a:t>
              </a:r>
            </a:p>
            <a:p>
              <a:pPr algn="r"/>
              <a:r>
                <a:rPr lang="en-US" sz="1400" dirty="0" smtClean="0"/>
                <a:t>Facilitating Executive Reviews</a:t>
              </a:r>
              <a:endParaRPr lang="en-US" sz="1400" dirty="0" smtClean="0"/>
            </a:p>
            <a:p>
              <a:pPr algn="r"/>
              <a:r>
                <a:rPr lang="en-US" sz="1400" dirty="0" smtClean="0"/>
                <a:t>Succession Planning</a:t>
              </a:r>
            </a:p>
            <a:p>
              <a:pPr algn="r"/>
              <a:r>
                <a:rPr lang="en-US" sz="1400" dirty="0" smtClean="0"/>
                <a:t>Strategic  </a:t>
              </a:r>
              <a:r>
                <a:rPr lang="en-US" sz="1400" dirty="0" smtClean="0"/>
                <a:t>Planning</a:t>
              </a:r>
              <a:endParaRPr lang="en-US" sz="1400" dirty="0" smtClean="0"/>
            </a:p>
            <a:p>
              <a:pPr algn="r"/>
              <a:r>
                <a:rPr lang="en-US" sz="1400" dirty="0" smtClean="0"/>
                <a:t>Internal Communication Strategies</a:t>
              </a:r>
            </a:p>
            <a:p>
              <a:pPr algn="r"/>
              <a:r>
                <a:rPr lang="en-US" sz="1400" dirty="0" smtClean="0"/>
                <a:t>Individual Development Planning</a:t>
              </a:r>
            </a:p>
            <a:p>
              <a:pPr algn="r"/>
              <a:r>
                <a:rPr lang="en-US" sz="1400" dirty="0" smtClean="0"/>
                <a:t>Organizational Training Systems</a:t>
              </a:r>
            </a:p>
            <a:p>
              <a:pPr algn="r"/>
              <a:endParaRPr lang="en-US" sz="1400" dirty="0" smtClean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-202111" y="3141230"/>
              <a:ext cx="31718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solidFill>
                    <a:schemeClr val="tx2">
                      <a:lumMod val="75000"/>
                    </a:schemeClr>
                  </a:solidFill>
                  <a:latin typeface="Arial Rounded MT Bold" pitchFamily="34" charset="0"/>
                </a:rPr>
                <a:t>Consulting Services</a:t>
              </a:r>
              <a:endParaRPr lang="en-US" sz="1800" dirty="0"/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1376411" y="6248400"/>
            <a:ext cx="2714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Training Specialties</a:t>
            </a:r>
            <a:endParaRPr lang="en-US" sz="1800" dirty="0"/>
          </a:p>
        </p:txBody>
      </p:sp>
      <p:sp>
        <p:nvSpPr>
          <p:cNvPr id="146" name="Rectangle 145"/>
          <p:cNvSpPr/>
          <p:nvPr/>
        </p:nvSpPr>
        <p:spPr>
          <a:xfrm>
            <a:off x="1422937" y="5475442"/>
            <a:ext cx="2316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Tools to Build 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" y="67382"/>
            <a:ext cx="1317170" cy="124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TextBox 149"/>
          <p:cNvSpPr txBox="1"/>
          <p:nvPr/>
        </p:nvSpPr>
        <p:spPr>
          <a:xfrm>
            <a:off x="1418605" y="382542"/>
            <a:ext cx="5765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rPr>
              <a:t> Get Stronger, Not Bigger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67" y="8764648"/>
            <a:ext cx="614665" cy="579939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4566233" y="8686800"/>
            <a:ext cx="2702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 Rounded MT Bold" pitchFamily="34" charset="0"/>
              </a:rPr>
              <a:t>Strengths Unlimited, LLC</a:t>
            </a:r>
            <a:endParaRPr lang="en-US" sz="1600" b="1" dirty="0">
              <a:latin typeface="Arial Rounded MT Bold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735139" y="8914899"/>
            <a:ext cx="2439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 Rounded MT Bold" pitchFamily="34" charset="0"/>
              </a:rPr>
              <a:t>Empower Your People .  Achieve Your Goals.</a:t>
            </a:r>
            <a:endParaRPr lang="en-US" sz="800" dirty="0">
              <a:latin typeface="Arial Rounded MT Bold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601875" y="8872791"/>
            <a:ext cx="26168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Arial Rounded MT Bold" pitchFamily="34" charset="0"/>
              </a:rPr>
              <a:t> </a:t>
            </a:r>
          </a:p>
          <a:p>
            <a:pPr algn="ctr"/>
            <a:r>
              <a:rPr lang="en-US" sz="800" dirty="0" smtClean="0">
                <a:latin typeface="Arial Rounded MT Bold" pitchFamily="34" charset="0"/>
              </a:rPr>
              <a:t>616.848.0678    betsy@strengthsunlimited.com</a:t>
            </a:r>
            <a:endParaRPr lang="en-US" sz="800" dirty="0"/>
          </a:p>
        </p:txBody>
      </p:sp>
      <p:grpSp>
        <p:nvGrpSpPr>
          <p:cNvPr id="155" name="Group 154"/>
          <p:cNvGrpSpPr/>
          <p:nvPr/>
        </p:nvGrpSpPr>
        <p:grpSpPr>
          <a:xfrm>
            <a:off x="4036566" y="6405194"/>
            <a:ext cx="3202434" cy="2205406"/>
            <a:chOff x="4036566" y="6191117"/>
            <a:chExt cx="3202434" cy="2205406"/>
          </a:xfrm>
        </p:grpSpPr>
        <p:sp>
          <p:nvSpPr>
            <p:cNvPr id="147" name="Rectangle 146"/>
            <p:cNvSpPr/>
            <p:nvPr/>
          </p:nvSpPr>
          <p:spPr>
            <a:xfrm>
              <a:off x="6096580" y="6192716"/>
              <a:ext cx="1142420" cy="2539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105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036566" y="6365198"/>
              <a:ext cx="3202434" cy="20313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50"/>
              </a:lvl1pPr>
            </a:lstStyle>
            <a:p>
              <a:r>
                <a:rPr lang="en-US" dirty="0">
                  <a:solidFill>
                    <a:schemeClr val="accent1"/>
                  </a:solidFill>
                </a:rPr>
                <a:t>Betsy Makepeace Simpson changed the way she thought about developing people when she read the book, First Break All the Rules.  Authors Marcus </a:t>
              </a:r>
              <a:r>
                <a:rPr lang="en-US" dirty="0" smtClean="0">
                  <a:solidFill>
                    <a:schemeClr val="accent1"/>
                  </a:solidFill>
                </a:rPr>
                <a:t>Buckingham </a:t>
              </a:r>
              <a:r>
                <a:rPr lang="en-US" dirty="0">
                  <a:solidFill>
                    <a:schemeClr val="accent1"/>
                  </a:solidFill>
                </a:rPr>
                <a:t>and Curt Coffman the </a:t>
              </a:r>
              <a:r>
                <a:rPr lang="en-US" dirty="0" smtClean="0">
                  <a:solidFill>
                    <a:schemeClr val="accent1"/>
                  </a:solidFill>
                </a:rPr>
                <a:t>Gallupxxxxxxxxxx</a:t>
              </a:r>
              <a:r>
                <a:rPr lang="en-US" dirty="0" smtClean="0">
                  <a:solidFill>
                    <a:schemeClr val="accent1"/>
                  </a:solidFill>
                </a:rPr>
                <a:t> </a:t>
              </a:r>
              <a:r>
                <a:rPr lang="en-US" dirty="0" smtClean="0"/>
                <a:t>the Gallup Organization's </a:t>
              </a:r>
              <a:r>
                <a:rPr lang="en-US" dirty="0"/>
                <a:t>commitment to data-driven </a:t>
              </a:r>
              <a:r>
                <a:rPr lang="en-US" dirty="0" smtClean="0"/>
                <a:t>analysis, and  </a:t>
              </a:r>
              <a:r>
                <a:rPr lang="en-US" dirty="0"/>
                <a:t>conclude that financially successful companies do 12 </a:t>
              </a:r>
              <a:r>
                <a:rPr lang="en-US" dirty="0" smtClean="0"/>
                <a:t>things </a:t>
              </a:r>
              <a:r>
                <a:rPr lang="en-US" dirty="0"/>
                <a:t>right.  Among those 12 things: they hire for talent, they develop </a:t>
              </a:r>
              <a:r>
                <a:rPr lang="en-US" dirty="0" smtClean="0"/>
                <a:t>strengths, </a:t>
              </a:r>
              <a:r>
                <a:rPr lang="en-US" dirty="0"/>
                <a:t>and they make sure employees know their work is meaningful.  These principles solidified Betsy’s approach to developing people, </a:t>
              </a:r>
              <a:r>
                <a:rPr lang="en-US" dirty="0" smtClean="0"/>
                <a:t>leading to </a:t>
              </a:r>
              <a:r>
                <a:rPr lang="en-US" dirty="0"/>
                <a:t>the </a:t>
              </a:r>
              <a:r>
                <a:rPr lang="en-US" dirty="0" smtClean="0"/>
                <a:t>creation </a:t>
              </a:r>
              <a:r>
                <a:rPr lang="en-US" dirty="0"/>
                <a:t>of the proprietary </a:t>
              </a:r>
              <a:r>
                <a:rPr lang="en-US" dirty="0" smtClean="0"/>
                <a:t>performance </a:t>
              </a:r>
              <a:r>
                <a:rPr lang="en-US" dirty="0"/>
                <a:t>management tool, </a:t>
              </a:r>
              <a:r>
                <a:rPr lang="en-US" i="1" dirty="0" smtClean="0"/>
                <a:t>Enlighten</a:t>
              </a:r>
              <a:r>
                <a:rPr lang="en-US" baseline="30000" dirty="0" smtClean="0"/>
                <a:t>©</a:t>
              </a:r>
              <a:r>
                <a:rPr lang="en-US" dirty="0"/>
                <a:t>.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036567" y="6191117"/>
              <a:ext cx="2380793" cy="900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Betsy Makepeace Simpson </a:t>
              </a:r>
              <a:r>
                <a:rPr lang="en-US" sz="1050" dirty="0" smtClean="0"/>
                <a:t>changed the way she thought about developing people when she read the book</a:t>
              </a:r>
              <a:r>
                <a:rPr lang="en-US" sz="1050" i="1" dirty="0" smtClean="0"/>
                <a:t> First Break All the Rules.</a:t>
              </a:r>
              <a:r>
                <a:rPr lang="en-US" sz="1050" dirty="0" smtClean="0"/>
                <a:t>  Authors Marcus Buckingham and Curt Coffman leverage  </a:t>
              </a:r>
              <a:endParaRPr lang="en-US" sz="1050" baseline="30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4985" y="6306282"/>
              <a:ext cx="569303" cy="691298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38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288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Defining needs Position Profiles Interview Guides  Facilitating Selection Interview Training Onboarding</dc:title>
  <dc:creator>Betsy Simpson</dc:creator>
  <cp:lastModifiedBy>Betsy Simpson</cp:lastModifiedBy>
  <cp:revision>44</cp:revision>
  <cp:lastPrinted>2013-04-07T15:14:08Z</cp:lastPrinted>
  <dcterms:created xsi:type="dcterms:W3CDTF">2013-04-06T15:18:16Z</dcterms:created>
  <dcterms:modified xsi:type="dcterms:W3CDTF">2013-10-11T20:46:08Z</dcterms:modified>
</cp:coreProperties>
</file>